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9" roundtripDataSignature="AMtx7miZHI4ESdSrbPfn+DgFz8GVc+8b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customschemas.google.com/relationships/presentationmetadata" Target="meta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nl-N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 name="Google Shape;69;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eeb0911f39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geeb0911f3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 name="Google Shape;8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dia" type="title">
  <p:cSld name="TITLE">
    <p:spTree>
      <p:nvGrpSpPr>
        <p:cNvPr id="16" name="Shape 16"/>
        <p:cNvGrpSpPr/>
        <p:nvPr/>
      </p:nvGrpSpPr>
      <p:grpSpPr>
        <a:xfrm>
          <a:off x="0" y="0"/>
          <a:ext cx="0" cy="0"/>
          <a:chOff x="0" y="0"/>
          <a:chExt cx="0" cy="0"/>
        </a:xfrm>
      </p:grpSpPr>
      <p:sp>
        <p:nvSpPr>
          <p:cNvPr id="17" name="Google Shape;17;p15"/>
          <p:cNvSpPr/>
          <p:nvPr/>
        </p:nvSpPr>
        <p:spPr>
          <a:xfrm rot="-253845">
            <a:off x="-625005" y="-686762"/>
            <a:ext cx="13370182" cy="4402599"/>
          </a:xfrm>
          <a:prstGeom prst="rect">
            <a:avLst/>
          </a:prstGeom>
          <a:solidFill>
            <a:srgbClr val="3EA9D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 name="Google Shape;18;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5"/>
          <p:cNvSpPr txBox="1"/>
          <p:nvPr>
            <p:ph idx="1" type="subTitle"/>
          </p:nvPr>
        </p:nvSpPr>
        <p:spPr>
          <a:xfrm>
            <a:off x="1524000" y="4038600"/>
            <a:ext cx="9144000" cy="162469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rgbClr val="FF0000"/>
              </a:buClr>
              <a:buSzPts val="2400"/>
              <a:buNone/>
              <a:defRPr sz="2400">
                <a:solidFill>
                  <a:srgbClr val="FF0000"/>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23" name="Shape 23"/>
        <p:cNvGrpSpPr/>
        <p:nvPr/>
      </p:nvGrpSpPr>
      <p:grpSpPr>
        <a:xfrm>
          <a:off x="0" y="0"/>
          <a:ext cx="0" cy="0"/>
          <a:chOff x="0" y="0"/>
          <a:chExt cx="0" cy="0"/>
        </a:xfrm>
      </p:grpSpPr>
      <p:sp>
        <p:nvSpPr>
          <p:cNvPr id="24" name="Google Shape;24;p16"/>
          <p:cNvSpPr/>
          <p:nvPr/>
        </p:nvSpPr>
        <p:spPr>
          <a:xfrm rot="295319">
            <a:off x="-166730" y="6346221"/>
            <a:ext cx="12560669" cy="1171769"/>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EA9DD"/>
              </a:buClr>
              <a:buSzPts val="4400"/>
              <a:buFont typeface="Arial"/>
              <a:buNone/>
              <a:defRPr>
                <a:solidFill>
                  <a:srgbClr val="3EA9D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
        <p:nvSpPr>
          <p:cNvPr id="30" name="Google Shape;30;p16"/>
          <p:cNvSpPr/>
          <p:nvPr/>
        </p:nvSpPr>
        <p:spPr>
          <a:xfrm rot="597954">
            <a:off x="6304855" y="-574729"/>
            <a:ext cx="6341278" cy="1079501"/>
          </a:xfrm>
          <a:prstGeom prst="rect">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angepaste indeling">
  <p:cSld name="Aangepaste indeling">
    <p:spTree>
      <p:nvGrpSpPr>
        <p:cNvPr id="31" name="Shape 31"/>
        <p:cNvGrpSpPr/>
        <p:nvPr/>
      </p:nvGrpSpPr>
      <p:grpSpPr>
        <a:xfrm>
          <a:off x="0" y="0"/>
          <a:ext cx="0" cy="0"/>
          <a:chOff x="0" y="0"/>
          <a:chExt cx="0" cy="0"/>
        </a:xfrm>
      </p:grpSpPr>
      <p:sp>
        <p:nvSpPr>
          <p:cNvPr id="32" name="Google Shape;32;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
        <p:nvSpPr>
          <p:cNvPr id="35" name="Google Shape;35;p17"/>
          <p:cNvSpPr/>
          <p:nvPr/>
        </p:nvSpPr>
        <p:spPr>
          <a:xfrm>
            <a:off x="1741714" y="794657"/>
            <a:ext cx="8708571" cy="5268685"/>
          </a:xfrm>
          <a:prstGeom prst="parallelogram">
            <a:avLst>
              <a:gd fmla="val 25000" name="adj"/>
            </a:avLst>
          </a:prstGeom>
          <a:solidFill>
            <a:srgbClr val="3EA9D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17"/>
          <p:cNvSpPr txBox="1"/>
          <p:nvPr>
            <p:ph idx="1" type="body"/>
          </p:nvPr>
        </p:nvSpPr>
        <p:spPr>
          <a:xfrm>
            <a:off x="3319463" y="1154113"/>
            <a:ext cx="5748337" cy="4724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4400"/>
              <a:buNone/>
              <a:defRPr b="1" i="0" sz="4400">
                <a:solidFill>
                  <a:schemeClr val="lt1"/>
                </a:solidFill>
                <a:latin typeface="Arial"/>
                <a:ea typeface="Arial"/>
                <a:cs typeface="Arial"/>
                <a:sym typeface="Aria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ekop" type="secHead">
  <p:cSld name="SECTION_HEADER">
    <p:spTree>
      <p:nvGrpSpPr>
        <p:cNvPr id="37" name="Shape 37"/>
        <p:cNvGrpSpPr/>
        <p:nvPr/>
      </p:nvGrpSpPr>
      <p:grpSpPr>
        <a:xfrm>
          <a:off x="0" y="0"/>
          <a:ext cx="0" cy="0"/>
          <a:chOff x="0" y="0"/>
          <a:chExt cx="0" cy="0"/>
        </a:xfrm>
      </p:grpSpPr>
      <p:sp>
        <p:nvSpPr>
          <p:cNvPr id="38" name="Google Shape;38;p18"/>
          <p:cNvSpPr/>
          <p:nvPr/>
        </p:nvSpPr>
        <p:spPr>
          <a:xfrm rot="295319">
            <a:off x="-166730" y="6346221"/>
            <a:ext cx="12560669" cy="1171769"/>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 name="Google Shape;39;p1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0000"/>
              </a:buClr>
              <a:buSzPts val="6000"/>
              <a:buFont typeface="Arial"/>
              <a:buNone/>
              <a:defRPr sz="6000">
                <a:solidFill>
                  <a:srgbClr val="FF0000"/>
                </a:solidFill>
                <a:highlight>
                  <a:srgbClr val="FFFF00"/>
                </a:highlight>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EA9DD"/>
              </a:buClr>
              <a:buSzPts val="2400"/>
              <a:buNone/>
              <a:defRPr sz="2400">
                <a:solidFill>
                  <a:srgbClr val="3EA9DD"/>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1" name="Google Shape;4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
        <p:nvSpPr>
          <p:cNvPr id="44" name="Google Shape;44;p18"/>
          <p:cNvSpPr/>
          <p:nvPr/>
        </p:nvSpPr>
        <p:spPr>
          <a:xfrm rot="597954">
            <a:off x="6304855" y="-574729"/>
            <a:ext cx="6341278" cy="1079501"/>
          </a:xfrm>
          <a:prstGeom prst="rect">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oud van twee" type="twoObj">
  <p:cSld name="TWO_OBJECTS">
    <p:spTree>
      <p:nvGrpSpPr>
        <p:cNvPr id="45" name="Shape 45"/>
        <p:cNvGrpSpPr/>
        <p:nvPr/>
      </p:nvGrpSpPr>
      <p:grpSpPr>
        <a:xfrm>
          <a:off x="0" y="0"/>
          <a:ext cx="0" cy="0"/>
          <a:chOff x="0" y="0"/>
          <a:chExt cx="0" cy="0"/>
        </a:xfrm>
      </p:grpSpPr>
      <p:sp>
        <p:nvSpPr>
          <p:cNvPr id="46" name="Google Shape;46;p19"/>
          <p:cNvSpPr/>
          <p:nvPr/>
        </p:nvSpPr>
        <p:spPr>
          <a:xfrm rot="295319">
            <a:off x="-166730" y="6346221"/>
            <a:ext cx="12560669" cy="1171769"/>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7" name="Google Shape;47;p19"/>
          <p:cNvSpPr/>
          <p:nvPr/>
        </p:nvSpPr>
        <p:spPr>
          <a:xfrm rot="597954">
            <a:off x="6304855" y="-574729"/>
            <a:ext cx="6341278" cy="1079501"/>
          </a:xfrm>
          <a:prstGeom prst="rect">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8" name="Google Shape;48;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6000"/>
              <a:buFont typeface="Arial"/>
              <a:buNone/>
              <a:defRPr b="1" i="0" sz="6000">
                <a:solidFill>
                  <a:srgbClr val="FF0000"/>
                </a:solidFill>
                <a:highlight>
                  <a:srgbClr val="FFFF00"/>
                </a:highlight>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1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leen titel" type="titleOnly">
  <p:cSld name="TITLE_ONLY">
    <p:spTree>
      <p:nvGrpSpPr>
        <p:cNvPr id="54" name="Shape 54"/>
        <p:cNvGrpSpPr/>
        <p:nvPr/>
      </p:nvGrpSpPr>
      <p:grpSpPr>
        <a:xfrm>
          <a:off x="0" y="0"/>
          <a:ext cx="0" cy="0"/>
          <a:chOff x="0" y="0"/>
          <a:chExt cx="0" cy="0"/>
        </a:xfrm>
      </p:grpSpPr>
      <p:sp>
        <p:nvSpPr>
          <p:cNvPr id="55" name="Google Shape;55;p20"/>
          <p:cNvSpPr/>
          <p:nvPr/>
        </p:nvSpPr>
        <p:spPr>
          <a:xfrm rot="295319">
            <a:off x="-166730" y="6346221"/>
            <a:ext cx="12560669" cy="1171769"/>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20"/>
          <p:cNvSpPr/>
          <p:nvPr/>
        </p:nvSpPr>
        <p:spPr>
          <a:xfrm rot="597954">
            <a:off x="6304855" y="-574729"/>
            <a:ext cx="6341278" cy="1079501"/>
          </a:xfrm>
          <a:prstGeom prst="rect">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7" name="Google Shape;57;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0000"/>
              </a:buClr>
              <a:buSzPts val="6000"/>
              <a:buFont typeface="Arial"/>
              <a:buNone/>
              <a:defRPr b="1" i="0" sz="6000">
                <a:solidFill>
                  <a:srgbClr val="FF0000"/>
                </a:solidFill>
                <a:highlight>
                  <a:srgbClr val="FFFF00"/>
                </a:highlight>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g" type="blank">
  <p:cSld name="BLANK">
    <p:spTree>
      <p:nvGrpSpPr>
        <p:cNvPr id="61" name="Shape 61"/>
        <p:cNvGrpSpPr/>
        <p:nvPr/>
      </p:nvGrpSpPr>
      <p:grpSpPr>
        <a:xfrm>
          <a:off x="0" y="0"/>
          <a:ext cx="0" cy="0"/>
          <a:chOff x="0" y="0"/>
          <a:chExt cx="0" cy="0"/>
        </a:xfrm>
      </p:grpSpPr>
      <p:sp>
        <p:nvSpPr>
          <p:cNvPr id="62" name="Google Shape;62;p21"/>
          <p:cNvSpPr/>
          <p:nvPr/>
        </p:nvSpPr>
        <p:spPr>
          <a:xfrm rot="295319">
            <a:off x="-166730" y="6346221"/>
            <a:ext cx="12560669" cy="1171769"/>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3" name="Google Shape;63;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
        <p:nvSpPr>
          <p:cNvPr id="66" name="Google Shape;66;p21"/>
          <p:cNvSpPr/>
          <p:nvPr/>
        </p:nvSpPr>
        <p:spPr>
          <a:xfrm rot="597954">
            <a:off x="6304855" y="-574729"/>
            <a:ext cx="6341278" cy="1079501"/>
          </a:xfrm>
          <a:prstGeom prst="rect">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1"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pic>
        <p:nvPicPr>
          <p:cNvPr id="15" name="Google Shape;15;p14"/>
          <p:cNvPicPr preferRelativeResize="0"/>
          <p:nvPr/>
        </p:nvPicPr>
        <p:blipFill rotWithShape="1">
          <a:blip r:embed="rId1">
            <a:alphaModFix/>
          </a:blip>
          <a:srcRect b="0" l="0" r="0" t="0"/>
          <a:stretch/>
        </p:blipFill>
        <p:spPr>
          <a:xfrm>
            <a:off x="10858500" y="5991066"/>
            <a:ext cx="990600" cy="73056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
          <p:cNvSpPr txBox="1"/>
          <p:nvPr>
            <p:ph type="ctrTitle"/>
          </p:nvPr>
        </p:nvSpPr>
        <p:spPr>
          <a:xfrm>
            <a:off x="1524000" y="1122363"/>
            <a:ext cx="9144000" cy="205114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6000"/>
              <a:buFont typeface="Arial"/>
              <a:buNone/>
            </a:pPr>
            <a:r>
              <a:rPr lang="nl-NL"/>
              <a:t>WELBEVINDENSPEL</a:t>
            </a:r>
            <a:endParaRPr/>
          </a:p>
        </p:txBody>
      </p:sp>
      <p:sp>
        <p:nvSpPr>
          <p:cNvPr id="72" name="Google Shape;72;p1"/>
          <p:cNvSpPr txBox="1"/>
          <p:nvPr>
            <p:ph idx="1" type="subTitle"/>
          </p:nvPr>
        </p:nvSpPr>
        <p:spPr>
          <a:xfrm>
            <a:off x="1524000" y="4410634"/>
            <a:ext cx="9144000" cy="1252657"/>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00B0F0"/>
              </a:buClr>
              <a:buSzPts val="6600"/>
              <a:buNone/>
            </a:pPr>
            <a:r>
              <a:rPr b="1" lang="nl-NL" sz="6600">
                <a:solidFill>
                  <a:srgbClr val="00B0F0"/>
                </a:solidFill>
              </a:rPr>
              <a:t>INSTRUCTIES</a:t>
            </a:r>
            <a:endParaRPr b="1" sz="660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2: het spel spelen!</a:t>
            </a:r>
            <a:endParaRPr/>
          </a:p>
        </p:txBody>
      </p:sp>
      <p:sp>
        <p:nvSpPr>
          <p:cNvPr id="128" name="Google Shape;128;p10"/>
          <p:cNvSpPr txBox="1"/>
          <p:nvPr>
            <p:ph idx="1" type="body"/>
          </p:nvPr>
        </p:nvSpPr>
        <p:spPr>
          <a:xfrm>
            <a:off x="927847" y="1290917"/>
            <a:ext cx="10515600" cy="5127811"/>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b="1" lang="nl-NL"/>
              <a:t>Speel het spel! </a:t>
            </a:r>
            <a:r>
              <a:rPr lang="nl-NL"/>
              <a:t>(vergeet niet af te wisselen en te observeren) </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lang="nl-NL"/>
              <a:t>Elk team werpt de dobbelsteen om de beurt en verplaatst zich zo op het spelbord.</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i="1" lang="nl-NL"/>
              <a:t>Hoe verdien je kaarten? </a:t>
            </a:r>
            <a:endParaRPr i="1"/>
          </a:p>
          <a:p>
            <a:pPr indent="0" lvl="1" marL="457200" rtl="0" algn="l">
              <a:lnSpc>
                <a:spcPct val="90000"/>
              </a:lnSpc>
              <a:spcBef>
                <a:spcPts val="500"/>
              </a:spcBef>
              <a:spcAft>
                <a:spcPts val="0"/>
              </a:spcAft>
              <a:buClr>
                <a:schemeClr val="dk1"/>
              </a:buClr>
              <a:buSzPct val="100000"/>
              <a:buNone/>
            </a:pPr>
            <a:r>
              <a:rPr lang="nl-NL"/>
              <a:t>Bij de start krijgt elk team al 1 hulpkaart en 1 kanskaart. Extra kaarten verdienen ze door op het juiste vakje terecht te komen. Bij een kanskaart, mag die groep nog eens gooien.</a:t>
            </a:r>
            <a:endParaRPr/>
          </a:p>
          <a:p>
            <a:pPr indent="0" lvl="1" marL="457200" rtl="0" algn="l">
              <a:lnSpc>
                <a:spcPct val="90000"/>
              </a:lnSpc>
              <a:spcBef>
                <a:spcPts val="5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i="1" lang="nl-NL"/>
              <a:t>Hoe werk je een droefkop weg? </a:t>
            </a:r>
            <a:endParaRPr i="1"/>
          </a:p>
          <a:p>
            <a:pPr indent="0" lvl="1" marL="457200" rtl="0" algn="l">
              <a:lnSpc>
                <a:spcPct val="90000"/>
              </a:lnSpc>
              <a:spcBef>
                <a:spcPts val="500"/>
              </a:spcBef>
              <a:spcAft>
                <a:spcPts val="0"/>
              </a:spcAft>
              <a:buClr>
                <a:schemeClr val="dk1"/>
              </a:buClr>
              <a:buSzPct val="100000"/>
              <a:buNone/>
            </a:pPr>
            <a:r>
              <a:rPr lang="nl-NL"/>
              <a:t>Wanneer een team op een droefkop staat, wordt deze voorgelezen. De 6 spelers gaan in gesprek en bepalen samen of de hulp- en kanskaarten die ze hebben een goed antwoord zijn op deze tegenslag. </a:t>
            </a:r>
            <a:endParaRPr/>
          </a:p>
          <a:p>
            <a:pPr indent="-228600" lvl="1" marL="685800" rtl="0" algn="l">
              <a:lnSpc>
                <a:spcPct val="90000"/>
              </a:lnSpc>
              <a:spcBef>
                <a:spcPts val="500"/>
              </a:spcBef>
              <a:spcAft>
                <a:spcPts val="0"/>
              </a:spcAft>
              <a:buClr>
                <a:schemeClr val="dk1"/>
              </a:buClr>
              <a:buSzPct val="100000"/>
              <a:buChar char="•"/>
            </a:pPr>
            <a:r>
              <a:rPr lang="nl-NL"/>
              <a:t>Hebben ze een geschikte kaart? </a:t>
            </a:r>
            <a:endParaRPr/>
          </a:p>
          <a:p>
            <a:pPr indent="0" lvl="2" marL="914400" rtl="0" algn="l">
              <a:lnSpc>
                <a:spcPct val="90000"/>
              </a:lnSpc>
              <a:spcBef>
                <a:spcPts val="500"/>
              </a:spcBef>
              <a:spcAft>
                <a:spcPts val="0"/>
              </a:spcAft>
              <a:buClr>
                <a:schemeClr val="dk1"/>
              </a:buClr>
              <a:buSzPct val="100000"/>
              <a:buNone/>
            </a:pPr>
            <a:r>
              <a:rPr lang="nl-NL"/>
              <a:t>Dan zetten ze deze kaart in en wordt de droefkop van het spelbord gehaald.</a:t>
            </a:r>
            <a:endParaRPr/>
          </a:p>
          <a:p>
            <a:pPr indent="-228600" lvl="1" marL="685800" rtl="0" algn="l">
              <a:lnSpc>
                <a:spcPct val="90000"/>
              </a:lnSpc>
              <a:spcBef>
                <a:spcPts val="500"/>
              </a:spcBef>
              <a:spcAft>
                <a:spcPts val="0"/>
              </a:spcAft>
              <a:buClr>
                <a:schemeClr val="dk1"/>
              </a:buClr>
              <a:buSzPct val="100000"/>
              <a:buChar char="•"/>
            </a:pPr>
            <a:r>
              <a:rPr lang="nl-NL"/>
              <a:t>Hebben ze geen geschikte kaart?</a:t>
            </a:r>
            <a:endParaRPr/>
          </a:p>
          <a:p>
            <a:pPr indent="0" lvl="2" marL="914400" rtl="0" algn="l">
              <a:lnSpc>
                <a:spcPct val="90000"/>
              </a:lnSpc>
              <a:spcBef>
                <a:spcPts val="500"/>
              </a:spcBef>
              <a:spcAft>
                <a:spcPts val="0"/>
              </a:spcAft>
              <a:buClr>
                <a:schemeClr val="dk1"/>
              </a:buClr>
              <a:buSzPct val="100000"/>
              <a:buNone/>
            </a:pPr>
            <a:r>
              <a:rPr lang="nl-NL"/>
              <a:t>Bij een lege kaart kunnen ze zelf een oplossing verzinnen</a:t>
            </a:r>
            <a:endParaRPr/>
          </a:p>
          <a:p>
            <a:pPr indent="0" lvl="2" marL="914400" rtl="0" algn="l">
              <a:lnSpc>
                <a:spcPct val="90000"/>
              </a:lnSpc>
              <a:spcBef>
                <a:spcPts val="500"/>
              </a:spcBef>
              <a:spcAft>
                <a:spcPts val="0"/>
              </a:spcAft>
              <a:buClr>
                <a:schemeClr val="dk1"/>
              </a:buClr>
              <a:buSzPct val="100000"/>
              <a:buNone/>
            </a:pPr>
            <a:r>
              <a:rPr lang="nl-NL"/>
              <a:t>Wanneer er geen lege kaarten zijn en ze geen oplossing kunnen verzinnen, blijft de droefkop liggen en wordt er verder gespeeld. In een volgende ronde kan deze droefkop mogelijk met nieuwe hulp- of kanskaarten aangepakt worden.</a:t>
            </a:r>
            <a:endParaRPr/>
          </a:p>
          <a:p>
            <a:pPr indent="0" lvl="1" marL="457200" rtl="0" algn="l">
              <a:lnSpc>
                <a:spcPct val="90000"/>
              </a:lnSpc>
              <a:spcBef>
                <a:spcPts val="500"/>
              </a:spcBef>
              <a:spcAft>
                <a:spcPts val="0"/>
              </a:spcAft>
              <a:buClr>
                <a:schemeClr val="dk1"/>
              </a:buClr>
              <a:buSzPct val="100000"/>
              <a:buNone/>
            </a:pPr>
            <a:r>
              <a:t/>
            </a:r>
            <a:endParaRPr/>
          </a:p>
          <a:p>
            <a:pPr indent="0" lvl="1" marL="457200" rtl="0" algn="l">
              <a:lnSpc>
                <a:spcPct val="90000"/>
              </a:lnSpc>
              <a:spcBef>
                <a:spcPts val="500"/>
              </a:spcBef>
              <a:spcAft>
                <a:spcPts val="0"/>
              </a:spcAft>
              <a:buClr>
                <a:schemeClr val="dk1"/>
              </a:buClr>
              <a:buSzPct val="100000"/>
              <a:buNone/>
            </a:pPr>
            <a:r>
              <a:t/>
            </a:r>
            <a:endParaRPr i="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3: Nabespreking</a:t>
            </a:r>
            <a:endParaRPr/>
          </a:p>
        </p:txBody>
      </p:sp>
      <p:sp>
        <p:nvSpPr>
          <p:cNvPr id="134" name="Google Shape;134;p11"/>
          <p:cNvSpPr txBox="1"/>
          <p:nvPr>
            <p:ph idx="1" type="body"/>
          </p:nvPr>
        </p:nvSpPr>
        <p:spPr>
          <a:xfrm>
            <a:off x="927847" y="1290917"/>
            <a:ext cx="10515600" cy="5127811"/>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b="1" lang="nl-NL"/>
              <a:t>Spiegels aanvullen: </a:t>
            </a:r>
            <a:endParaRPr/>
          </a:p>
          <a:p>
            <a:pPr indent="0" lvl="0" marL="0" rtl="0" algn="l">
              <a:lnSpc>
                <a:spcPct val="90000"/>
              </a:lnSpc>
              <a:spcBef>
                <a:spcPts val="1000"/>
              </a:spcBef>
              <a:spcAft>
                <a:spcPts val="0"/>
              </a:spcAft>
              <a:buClr>
                <a:schemeClr val="dk1"/>
              </a:buClr>
              <a:buSzPts val="2800"/>
              <a:buNone/>
            </a:pPr>
            <a:r>
              <a:t/>
            </a:r>
            <a:endParaRPr b="1"/>
          </a:p>
          <a:p>
            <a:pPr indent="0" lvl="0" marL="0" rtl="0" algn="l">
              <a:lnSpc>
                <a:spcPct val="90000"/>
              </a:lnSpc>
              <a:spcBef>
                <a:spcPts val="1000"/>
              </a:spcBef>
              <a:spcAft>
                <a:spcPts val="0"/>
              </a:spcAft>
              <a:buClr>
                <a:schemeClr val="dk1"/>
              </a:buClr>
              <a:buSzPts val="2800"/>
              <a:buNone/>
            </a:pPr>
            <a:r>
              <a:rPr lang="nl-NL"/>
              <a:t>Iedereen met dezelfde observatierol gaat even bij elkaar zitten en overloopt de notitiekaarten. Samen proberen jullie tot een goede spiegel voor deze persoon te komen. </a:t>
            </a:r>
            <a:endParaRPr/>
          </a:p>
          <a:p>
            <a:pPr indent="0" lvl="0" marL="0" rtl="0" algn="l">
              <a:lnSpc>
                <a:spcPct val="90000"/>
              </a:lnSpc>
              <a:spcBef>
                <a:spcPts val="1000"/>
              </a:spcBef>
              <a:spcAft>
                <a:spcPts val="0"/>
              </a:spcAft>
              <a:buClr>
                <a:schemeClr val="dk1"/>
              </a:buClr>
              <a:buSzPts val="2800"/>
              <a:buNone/>
            </a:pPr>
            <a:r>
              <a:t/>
            </a:r>
            <a:endParaRPr/>
          </a:p>
          <a:p>
            <a:pPr indent="0" lvl="1" marL="457200" rtl="0" algn="l">
              <a:lnSpc>
                <a:spcPct val="90000"/>
              </a:lnSpc>
              <a:spcBef>
                <a:spcPts val="500"/>
              </a:spcBef>
              <a:spcAft>
                <a:spcPts val="0"/>
              </a:spcAft>
              <a:buClr>
                <a:schemeClr val="dk1"/>
              </a:buClr>
              <a:buSzPts val="3200"/>
              <a:buNone/>
            </a:pPr>
            <a:r>
              <a:rPr lang="nl-NL" sz="3200"/>
              <a:t>Vul volgende vragen aan:</a:t>
            </a:r>
            <a:endParaRPr sz="3200"/>
          </a:p>
          <a:p>
            <a:pPr indent="-228600" lvl="2" marL="1143000" rtl="0" algn="l">
              <a:lnSpc>
                <a:spcPct val="90000"/>
              </a:lnSpc>
              <a:spcBef>
                <a:spcPts val="500"/>
              </a:spcBef>
              <a:spcAft>
                <a:spcPts val="0"/>
              </a:spcAft>
              <a:buClr>
                <a:schemeClr val="dk1"/>
              </a:buClr>
              <a:buSzPts val="2800"/>
              <a:buChar char="•"/>
            </a:pPr>
            <a:r>
              <a:rPr lang="nl-NL" sz="2800"/>
              <a:t>Dit moet je weten:</a:t>
            </a:r>
            <a:endParaRPr/>
          </a:p>
          <a:p>
            <a:pPr indent="-228600" lvl="2" marL="1143000" rtl="0" algn="l">
              <a:lnSpc>
                <a:spcPct val="90000"/>
              </a:lnSpc>
              <a:spcBef>
                <a:spcPts val="500"/>
              </a:spcBef>
              <a:spcAft>
                <a:spcPts val="0"/>
              </a:spcAft>
              <a:buClr>
                <a:schemeClr val="dk1"/>
              </a:buClr>
              <a:buSzPts val="2800"/>
              <a:buChar char="•"/>
            </a:pPr>
            <a:r>
              <a:rPr lang="nl-NL" sz="2800"/>
              <a:t>Dit wil ik je vragen:</a:t>
            </a:r>
            <a:endParaRPr/>
          </a:p>
          <a:p>
            <a:pPr indent="-228600" lvl="2" marL="1143000" rtl="0" algn="l">
              <a:lnSpc>
                <a:spcPct val="90000"/>
              </a:lnSpc>
              <a:spcBef>
                <a:spcPts val="500"/>
              </a:spcBef>
              <a:spcAft>
                <a:spcPts val="0"/>
              </a:spcAft>
              <a:buClr>
                <a:schemeClr val="dk1"/>
              </a:buClr>
              <a:buSzPts val="2800"/>
              <a:buChar char="•"/>
            </a:pPr>
            <a:r>
              <a:rPr lang="nl-NL" sz="2800"/>
              <a:t>Dit zijn mijn ideeën: </a:t>
            </a:r>
            <a:endParaRPr/>
          </a:p>
          <a:p>
            <a:pPr indent="0" lvl="0" marL="0" rtl="0" algn="l">
              <a:lnSpc>
                <a:spcPct val="90000"/>
              </a:lnSpc>
              <a:spcBef>
                <a:spcPts val="1000"/>
              </a:spcBef>
              <a:spcAft>
                <a:spcPts val="0"/>
              </a:spcAft>
              <a:buClr>
                <a:schemeClr val="dk1"/>
              </a:buClr>
              <a:buSzPts val="2800"/>
              <a:buNone/>
            </a:pPr>
            <a:r>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i="1"/>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3: Nabespreking</a:t>
            </a:r>
            <a:endParaRPr/>
          </a:p>
        </p:txBody>
      </p:sp>
      <p:sp>
        <p:nvSpPr>
          <p:cNvPr id="140" name="Google Shape;140;p12"/>
          <p:cNvSpPr txBox="1"/>
          <p:nvPr>
            <p:ph idx="1" type="body"/>
          </p:nvPr>
        </p:nvSpPr>
        <p:spPr>
          <a:xfrm>
            <a:off x="927847" y="1290917"/>
            <a:ext cx="10515600" cy="5127811"/>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b="1" lang="nl-NL"/>
              <a:t>Wat gebeurt er nu nog verder met deze spiegels?</a:t>
            </a:r>
            <a:endParaRPr b="1"/>
          </a:p>
          <a:p>
            <a:pPr indent="0" lvl="0" marL="0" rtl="0" algn="l">
              <a:lnSpc>
                <a:spcPct val="90000"/>
              </a:lnSpc>
              <a:spcBef>
                <a:spcPts val="1000"/>
              </a:spcBef>
              <a:spcAft>
                <a:spcPts val="0"/>
              </a:spcAft>
              <a:buClr>
                <a:schemeClr val="dk1"/>
              </a:buClr>
              <a:buSzPts val="2800"/>
              <a:buNone/>
            </a:pPr>
            <a:r>
              <a:t/>
            </a:r>
            <a:endParaRPr b="1"/>
          </a:p>
          <a:p>
            <a:pPr indent="0" lvl="0" marL="0" rtl="0" algn="l">
              <a:lnSpc>
                <a:spcPct val="90000"/>
              </a:lnSpc>
              <a:spcBef>
                <a:spcPts val="1000"/>
              </a:spcBef>
              <a:spcAft>
                <a:spcPts val="0"/>
              </a:spcAft>
              <a:buClr>
                <a:schemeClr val="dk1"/>
              </a:buClr>
              <a:buSzPts val="2800"/>
              <a:buNone/>
            </a:pPr>
            <a:r>
              <a:rPr b="1" lang="nl-NL"/>
              <a:t>Blijven we op de hoogte?</a:t>
            </a:r>
            <a:endParaRPr b="1"/>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i="1"/>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eeb0911f39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3: Nabespreking</a:t>
            </a:r>
            <a:endParaRPr/>
          </a:p>
        </p:txBody>
      </p:sp>
      <p:sp>
        <p:nvSpPr>
          <p:cNvPr id="146" name="Google Shape;146;geeb0911f39_0_0"/>
          <p:cNvSpPr txBox="1"/>
          <p:nvPr>
            <p:ph idx="1" type="body"/>
          </p:nvPr>
        </p:nvSpPr>
        <p:spPr>
          <a:xfrm>
            <a:off x="927847" y="1290917"/>
            <a:ext cx="10515600" cy="51279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b="1" lang="nl-NL"/>
              <a:t>Check-out </a:t>
            </a:r>
            <a:endParaRPr/>
          </a:p>
          <a:p>
            <a:pPr indent="0" lvl="0" marL="0" rtl="0" algn="l">
              <a:lnSpc>
                <a:spcPct val="90000"/>
              </a:lnSpc>
              <a:spcBef>
                <a:spcPts val="1000"/>
              </a:spcBef>
              <a:spcAft>
                <a:spcPts val="0"/>
              </a:spcAft>
              <a:buClr>
                <a:schemeClr val="dk1"/>
              </a:buClr>
              <a:buSzPts val="2800"/>
              <a:buNone/>
            </a:pPr>
            <a:r>
              <a:t/>
            </a:r>
            <a:endParaRPr b="1"/>
          </a:p>
          <a:p>
            <a:pPr indent="0" lvl="0" marL="0" rtl="0" algn="l">
              <a:lnSpc>
                <a:spcPct val="90000"/>
              </a:lnSpc>
              <a:spcBef>
                <a:spcPts val="1000"/>
              </a:spcBef>
              <a:spcAft>
                <a:spcPts val="0"/>
              </a:spcAft>
              <a:buClr>
                <a:schemeClr val="dk1"/>
              </a:buClr>
              <a:buSzPts val="2800"/>
              <a:buNone/>
            </a:pPr>
            <a:r>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i="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3"/>
          <p:cNvSpPr txBox="1"/>
          <p:nvPr>
            <p:ph idx="1" type="body"/>
          </p:nvPr>
        </p:nvSpPr>
        <p:spPr>
          <a:xfrm>
            <a:off x="3319463" y="3102429"/>
            <a:ext cx="5748337" cy="2776084"/>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4400"/>
              <a:buNone/>
            </a:pPr>
            <a:r>
              <a:rPr lang="nl-NL"/>
              <a:t>GOED GEDAAN!</a:t>
            </a:r>
            <a:endParaRPr/>
          </a:p>
          <a:p>
            <a:pPr indent="0" lvl="0" marL="0" rtl="0" algn="ctr">
              <a:lnSpc>
                <a:spcPct val="90000"/>
              </a:lnSpc>
              <a:spcBef>
                <a:spcPts val="1000"/>
              </a:spcBef>
              <a:spcAft>
                <a:spcPts val="0"/>
              </a:spcAft>
              <a:buClr>
                <a:schemeClr val="lt1"/>
              </a:buClr>
              <a:buSzPts val="4400"/>
              <a:buNone/>
            </a:pPr>
            <a:r>
              <a:rPr lang="nl-NL"/>
              <a:t>DANKJEWEL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2"/>
          <p:cNvSpPr txBox="1"/>
          <p:nvPr>
            <p:ph type="title"/>
          </p:nvPr>
        </p:nvSpPr>
        <p:spPr>
          <a:xfrm>
            <a:off x="838200" y="142296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Inleiding +</a:t>
            </a:r>
            <a:br>
              <a:rPr lang="nl-NL"/>
            </a:br>
            <a:r>
              <a:rPr lang="nl-NL"/>
              <a:t>groepsindeling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1: het spelbord afwerken</a:t>
            </a:r>
            <a:endParaRPr/>
          </a:p>
        </p:txBody>
      </p:sp>
      <p:sp>
        <p:nvSpPr>
          <p:cNvPr id="83" name="Google Shape;83;p3"/>
          <p:cNvSpPr txBox="1"/>
          <p:nvPr>
            <p:ph idx="1" type="body"/>
          </p:nvPr>
        </p:nvSpPr>
        <p:spPr>
          <a:xfrm>
            <a:off x="838200" y="2259105"/>
            <a:ext cx="10515600" cy="391785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nl-NL"/>
              <a:t>Opwarmingsopdracht: ‘mijn ideale school’</a:t>
            </a:r>
            <a:endParaRPr/>
          </a:p>
          <a:p>
            <a:pPr indent="0" lvl="0" marL="0" rtl="0" algn="l">
              <a:lnSpc>
                <a:spcPct val="90000"/>
              </a:lnSpc>
              <a:spcBef>
                <a:spcPts val="1000"/>
              </a:spcBef>
              <a:spcAft>
                <a:spcPts val="0"/>
              </a:spcAft>
              <a:buClr>
                <a:schemeClr val="dk1"/>
              </a:buClr>
              <a:buSzPts val="2800"/>
              <a:buNone/>
            </a:pPr>
            <a:r>
              <a:t/>
            </a:r>
            <a:endParaRPr/>
          </a:p>
          <a:p>
            <a:pPr indent="-228600" lvl="1" marL="685800" rtl="0" algn="l">
              <a:lnSpc>
                <a:spcPct val="90000"/>
              </a:lnSpc>
              <a:spcBef>
                <a:spcPts val="500"/>
              </a:spcBef>
              <a:spcAft>
                <a:spcPts val="0"/>
              </a:spcAft>
              <a:buClr>
                <a:schemeClr val="dk1"/>
              </a:buClr>
              <a:buSzPts val="2400"/>
              <a:buChar char="•"/>
            </a:pPr>
            <a:r>
              <a:rPr lang="nl-NL"/>
              <a:t>Teken met elk groepje jullie ideale school: </a:t>
            </a:r>
            <a:r>
              <a:rPr i="1" lang="nl-NL"/>
              <a:t>‘Hoe ziet jouw ideale school, waar elke leerling zich goed voelt, eruit?’</a:t>
            </a:r>
            <a:endParaRPr/>
          </a:p>
          <a:p>
            <a:pPr indent="0" lvl="1" marL="457200" rtl="0" algn="l">
              <a:lnSpc>
                <a:spcPct val="90000"/>
              </a:lnSpc>
              <a:spcBef>
                <a:spcPts val="500"/>
              </a:spcBef>
              <a:spcAft>
                <a:spcPts val="0"/>
              </a:spcAft>
              <a:buClr>
                <a:schemeClr val="dk1"/>
              </a:buClr>
              <a:buSzPts val="2400"/>
              <a:buNone/>
            </a:pPr>
            <a:r>
              <a:t/>
            </a:r>
            <a:endParaRPr i="1"/>
          </a:p>
        </p:txBody>
      </p:sp>
      <p:sp>
        <p:nvSpPr>
          <p:cNvPr id="84" name="Google Shape;84;p3"/>
          <p:cNvSpPr txBox="1"/>
          <p:nvPr/>
        </p:nvSpPr>
        <p:spPr>
          <a:xfrm>
            <a:off x="838200" y="3935505"/>
            <a:ext cx="10515600" cy="3917857"/>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a:p>
            <a:pPr indent="-228600" lvl="1" marL="685800" marR="0" rtl="0" algn="l">
              <a:lnSpc>
                <a:spcPct val="90000"/>
              </a:lnSpc>
              <a:spcBef>
                <a:spcPts val="500"/>
              </a:spcBef>
              <a:spcAft>
                <a:spcPts val="0"/>
              </a:spcAft>
              <a:buClr>
                <a:schemeClr val="dk1"/>
              </a:buClr>
              <a:buSzPts val="2400"/>
              <a:buFont typeface="Arial"/>
              <a:buChar char="•"/>
            </a:pPr>
            <a:r>
              <a:rPr b="0" i="0" lang="nl-NL" sz="2400" u="none" cap="none" strike="noStrike">
                <a:solidFill>
                  <a:schemeClr val="dk1"/>
                </a:solidFill>
                <a:latin typeface="Calibri"/>
                <a:ea typeface="Calibri"/>
                <a:cs typeface="Calibri"/>
                <a:sym typeface="Calibri"/>
              </a:rPr>
              <a:t>Vertel elkaar wat jullie bedachten. Dé tekenaar van de klas brengt alles samen in de droomwolk. Deze wordt op het spelbord gelegd.</a:t>
            </a:r>
            <a:endParaRPr b="0" i="1" sz="2400" u="none" cap="none" strike="noStrike">
              <a:solidFill>
                <a:schemeClr val="dk1"/>
              </a:solidFill>
              <a:latin typeface="Calibri"/>
              <a:ea typeface="Calibri"/>
              <a:cs typeface="Calibri"/>
              <a:sym typeface="Calibri"/>
            </a:endParaRPr>
          </a:p>
          <a:p>
            <a:pPr indent="0" lvl="1" marL="457200" marR="0" rtl="0" algn="l">
              <a:lnSpc>
                <a:spcPct val="90000"/>
              </a:lnSpc>
              <a:spcBef>
                <a:spcPts val="500"/>
              </a:spcBef>
              <a:spcAft>
                <a:spcPts val="0"/>
              </a:spcAft>
              <a:buClr>
                <a:schemeClr val="dk1"/>
              </a:buClr>
              <a:buSzPts val="2400"/>
              <a:buFont typeface="Arial"/>
              <a:buNone/>
            </a:pPr>
            <a:r>
              <a:t/>
            </a:r>
            <a:endParaRPr b="0" i="1" sz="24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1: het spelbord afwerken</a:t>
            </a:r>
            <a:endParaRPr/>
          </a:p>
        </p:txBody>
      </p:sp>
      <p:sp>
        <p:nvSpPr>
          <p:cNvPr id="90" name="Google Shape;90;p4"/>
          <p:cNvSpPr txBox="1"/>
          <p:nvPr>
            <p:ph idx="1" type="body"/>
          </p:nvPr>
        </p:nvSpPr>
        <p:spPr>
          <a:xfrm>
            <a:off x="909918" y="1977559"/>
            <a:ext cx="10515600" cy="3706065"/>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nl-NL"/>
              <a:t>Opdracht: ‘kaarten aanvullen’</a:t>
            </a:r>
            <a:endParaRPr/>
          </a:p>
          <a:p>
            <a:pPr indent="0" lvl="1" marL="457200" rtl="0" algn="l">
              <a:lnSpc>
                <a:spcPct val="90000"/>
              </a:lnSpc>
              <a:spcBef>
                <a:spcPts val="500"/>
              </a:spcBef>
              <a:spcAft>
                <a:spcPts val="0"/>
              </a:spcAft>
              <a:buClr>
                <a:schemeClr val="dk1"/>
              </a:buClr>
              <a:buSzPct val="100000"/>
              <a:buNone/>
            </a:pPr>
            <a:r>
              <a:t/>
            </a:r>
            <a:endParaRPr/>
          </a:p>
          <a:p>
            <a:pPr indent="0" lvl="1" marL="457200" rtl="0" algn="l">
              <a:lnSpc>
                <a:spcPct val="90000"/>
              </a:lnSpc>
              <a:spcBef>
                <a:spcPts val="500"/>
              </a:spcBef>
              <a:spcAft>
                <a:spcPts val="0"/>
              </a:spcAft>
              <a:buClr>
                <a:schemeClr val="dk1"/>
              </a:buClr>
              <a:buSzPct val="100000"/>
              <a:buNone/>
            </a:pPr>
            <a:r>
              <a:rPr lang="nl-NL"/>
              <a:t>Vul per groepje 3 soorten kaarten in:</a:t>
            </a:r>
            <a:endParaRPr/>
          </a:p>
          <a:p>
            <a:pPr indent="0" lvl="1" marL="457200" rtl="0" algn="l">
              <a:lnSpc>
                <a:spcPct val="90000"/>
              </a:lnSpc>
              <a:spcBef>
                <a:spcPts val="500"/>
              </a:spcBef>
              <a:spcAft>
                <a:spcPts val="0"/>
              </a:spcAft>
              <a:buClr>
                <a:schemeClr val="dk1"/>
              </a:buClr>
              <a:buSzPct val="100000"/>
              <a:buNone/>
            </a:pPr>
            <a:r>
              <a:t/>
            </a:r>
            <a:endParaRPr/>
          </a:p>
          <a:p>
            <a:pPr indent="-228600" lvl="1" marL="685800" rtl="0" algn="l">
              <a:lnSpc>
                <a:spcPct val="90000"/>
              </a:lnSpc>
              <a:spcBef>
                <a:spcPts val="500"/>
              </a:spcBef>
              <a:spcAft>
                <a:spcPts val="0"/>
              </a:spcAft>
              <a:buClr>
                <a:schemeClr val="dk1"/>
              </a:buClr>
              <a:buSzPct val="100000"/>
              <a:buChar char="•"/>
            </a:pPr>
            <a:r>
              <a:rPr lang="nl-NL"/>
              <a:t>5 kanskaarten: Voor welke activiteit of actie kom je graag naar school? vb. sportdag, ijsjesverkoop…</a:t>
            </a:r>
            <a:endParaRPr/>
          </a:p>
          <a:p>
            <a:pPr indent="0" lvl="1" marL="457200" rtl="0" algn="l">
              <a:lnSpc>
                <a:spcPct val="90000"/>
              </a:lnSpc>
              <a:spcBef>
                <a:spcPts val="500"/>
              </a:spcBef>
              <a:spcAft>
                <a:spcPts val="0"/>
              </a:spcAft>
              <a:buClr>
                <a:schemeClr val="dk1"/>
              </a:buClr>
              <a:buSzPct val="100000"/>
              <a:buNone/>
            </a:pPr>
            <a:r>
              <a:t/>
            </a:r>
            <a:endParaRPr/>
          </a:p>
          <a:p>
            <a:pPr indent="-228600" lvl="1" marL="685800" rtl="0" algn="l">
              <a:lnSpc>
                <a:spcPct val="90000"/>
              </a:lnSpc>
              <a:spcBef>
                <a:spcPts val="500"/>
              </a:spcBef>
              <a:spcAft>
                <a:spcPts val="0"/>
              </a:spcAft>
              <a:buClr>
                <a:schemeClr val="dk1"/>
              </a:buClr>
              <a:buSzPct val="100000"/>
              <a:buChar char="•"/>
            </a:pPr>
            <a:r>
              <a:rPr lang="nl-NL"/>
              <a:t>5 hulpkaarten: Waar of bij wie kan je hulp zoeken wanneer iets niet goed loopt op school? vb. een leerkracht, clb…</a:t>
            </a:r>
            <a:endParaRPr/>
          </a:p>
          <a:p>
            <a:pPr indent="0" lvl="1" marL="457200" rtl="0" algn="l">
              <a:lnSpc>
                <a:spcPct val="90000"/>
              </a:lnSpc>
              <a:spcBef>
                <a:spcPts val="500"/>
              </a:spcBef>
              <a:spcAft>
                <a:spcPts val="0"/>
              </a:spcAft>
              <a:buClr>
                <a:schemeClr val="dk1"/>
              </a:buClr>
              <a:buSzPct val="100000"/>
              <a:buNone/>
            </a:pPr>
            <a:r>
              <a:t/>
            </a:r>
            <a:endParaRPr/>
          </a:p>
          <a:p>
            <a:pPr indent="-228600" lvl="1" marL="685800" rtl="0" algn="l">
              <a:lnSpc>
                <a:spcPct val="90000"/>
              </a:lnSpc>
              <a:spcBef>
                <a:spcPts val="500"/>
              </a:spcBef>
              <a:spcAft>
                <a:spcPts val="0"/>
              </a:spcAft>
              <a:buClr>
                <a:schemeClr val="dk1"/>
              </a:buClr>
              <a:buSzPct val="100000"/>
              <a:buChar char="•"/>
            </a:pPr>
            <a:r>
              <a:rPr lang="nl-NL"/>
              <a:t>5 tegenslag kaarten: Wat zijn momenten waarop je je slecht kan voelen op school? vb. een slechte toets terugkrijgen, ruzie op de speelplaats</a:t>
            </a:r>
            <a:endParaRPr/>
          </a:p>
          <a:p>
            <a:pPr indent="0" lvl="1" marL="457200" rtl="0" algn="l">
              <a:lnSpc>
                <a:spcPct val="90000"/>
              </a:lnSpc>
              <a:spcBef>
                <a:spcPts val="500"/>
              </a:spcBef>
              <a:spcAft>
                <a:spcPts val="0"/>
              </a:spcAft>
              <a:buClr>
                <a:schemeClr val="dk1"/>
              </a:buClr>
              <a:buSzPct val="100000"/>
              <a:buNone/>
            </a:pPr>
            <a:r>
              <a:t/>
            </a:r>
            <a:endParaRPr i="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2: het spel spelen!</a:t>
            </a:r>
            <a:endParaRPr/>
          </a:p>
        </p:txBody>
      </p:sp>
      <p:sp>
        <p:nvSpPr>
          <p:cNvPr id="96" name="Google Shape;96;p5"/>
          <p:cNvSpPr txBox="1"/>
          <p:nvPr>
            <p:ph idx="1" type="body"/>
          </p:nvPr>
        </p:nvSpPr>
        <p:spPr>
          <a:xfrm>
            <a:off x="838200" y="1932735"/>
            <a:ext cx="10515600" cy="370606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nl-NL"/>
              <a:t>Opstelling:</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i="1"/>
          </a:p>
        </p:txBody>
      </p:sp>
      <p:pic>
        <p:nvPicPr>
          <p:cNvPr descr="https://lh4.googleusercontent.com/ddXmj3eVWm3LnXhtj0ACBu-yaWSSNjky2ZSLgksf4IWztWqOR6j2pcDuUAK-lCyaAu3WsSvFYYe8Xd4wU2wMbEagZ6YDbZdUbBOKmyxbVlcnDmC0ev-vWxcSSkCID_lXo2pt4jVd=s0" id="97" name="Google Shape;97;p5"/>
          <p:cNvPicPr preferRelativeResize="0"/>
          <p:nvPr/>
        </p:nvPicPr>
        <p:blipFill rotWithShape="1">
          <a:blip r:embed="rId3">
            <a:alphaModFix/>
          </a:blip>
          <a:srcRect b="0" l="0" r="0" t="0"/>
          <a:stretch/>
        </p:blipFill>
        <p:spPr>
          <a:xfrm>
            <a:off x="3633040" y="1690688"/>
            <a:ext cx="4925919" cy="427939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2: het spel spelen!</a:t>
            </a:r>
            <a:endParaRPr/>
          </a:p>
        </p:txBody>
      </p:sp>
      <p:sp>
        <p:nvSpPr>
          <p:cNvPr id="103" name="Google Shape;103;p6"/>
          <p:cNvSpPr txBox="1"/>
          <p:nvPr>
            <p:ph idx="1" type="body"/>
          </p:nvPr>
        </p:nvSpPr>
        <p:spPr>
          <a:xfrm>
            <a:off x="838200" y="2891959"/>
            <a:ext cx="10515600" cy="3706065"/>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nl-NL"/>
              <a:t>Elke groep zoekt een pion</a:t>
            </a:r>
            <a:endParaRPr/>
          </a:p>
          <a:p>
            <a:pPr indent="-228600" lvl="0" marL="228600" rtl="0" algn="l">
              <a:lnSpc>
                <a:spcPct val="90000"/>
              </a:lnSpc>
              <a:spcBef>
                <a:spcPts val="1000"/>
              </a:spcBef>
              <a:spcAft>
                <a:spcPts val="0"/>
              </a:spcAft>
              <a:buClr>
                <a:schemeClr val="dk1"/>
              </a:buClr>
              <a:buSzPts val="2800"/>
              <a:buChar char="•"/>
            </a:pPr>
            <a:r>
              <a:rPr lang="nl-NL"/>
              <a:t>Zet de pionnen bij start</a:t>
            </a:r>
            <a:endParaRPr/>
          </a:p>
          <a:p>
            <a:pPr indent="-228600" lvl="0" marL="228600" rtl="0" algn="l">
              <a:lnSpc>
                <a:spcPct val="90000"/>
              </a:lnSpc>
              <a:spcBef>
                <a:spcPts val="1000"/>
              </a:spcBef>
              <a:spcAft>
                <a:spcPts val="0"/>
              </a:spcAft>
              <a:buClr>
                <a:schemeClr val="dk1"/>
              </a:buClr>
              <a:buSzPts val="2800"/>
              <a:buChar char="•"/>
            </a:pPr>
            <a:r>
              <a:rPr lang="nl-NL"/>
              <a:t>Dobbelsteen bij de hand</a:t>
            </a:r>
            <a:endParaRPr/>
          </a:p>
          <a:p>
            <a:pPr indent="-228600" lvl="0" marL="228600" rtl="0" algn="l">
              <a:lnSpc>
                <a:spcPct val="90000"/>
              </a:lnSpc>
              <a:spcBef>
                <a:spcPts val="1000"/>
              </a:spcBef>
              <a:spcAft>
                <a:spcPts val="0"/>
              </a:spcAft>
              <a:buClr>
                <a:schemeClr val="dk1"/>
              </a:buClr>
              <a:buSzPts val="2800"/>
              <a:buChar char="•"/>
            </a:pPr>
            <a:r>
              <a:rPr lang="nl-NL"/>
              <a:t>Kaarten schudden en leggen:</a:t>
            </a:r>
            <a:endParaRPr/>
          </a:p>
          <a:p>
            <a:pPr indent="-228600" lvl="2" marL="1143000" rtl="0" algn="l">
              <a:lnSpc>
                <a:spcPct val="90000"/>
              </a:lnSpc>
              <a:spcBef>
                <a:spcPts val="500"/>
              </a:spcBef>
              <a:spcAft>
                <a:spcPts val="0"/>
              </a:spcAft>
              <a:buClr>
                <a:schemeClr val="dk1"/>
              </a:buClr>
              <a:buSzPts val="2400"/>
              <a:buFont typeface="Noto Sans Symbols"/>
              <a:buChar char="⮚"/>
            </a:pPr>
            <a:r>
              <a:rPr lang="nl-NL" sz="2400"/>
              <a:t>Tegenslagkaarten omgekeerd op smiley-vlakken</a:t>
            </a:r>
            <a:endParaRPr/>
          </a:p>
          <a:p>
            <a:pPr indent="-228600" lvl="2" marL="1143000" rtl="0" algn="l">
              <a:lnSpc>
                <a:spcPct val="90000"/>
              </a:lnSpc>
              <a:spcBef>
                <a:spcPts val="500"/>
              </a:spcBef>
              <a:spcAft>
                <a:spcPts val="0"/>
              </a:spcAft>
              <a:buClr>
                <a:schemeClr val="dk1"/>
              </a:buClr>
              <a:buSzPts val="2400"/>
              <a:buFont typeface="Noto Sans Symbols"/>
              <a:buChar char="⮚"/>
            </a:pPr>
            <a:r>
              <a:rPr lang="nl-NL" sz="2400"/>
              <a:t>Kanskaarten en hulpkaarten op hoopjes</a:t>
            </a:r>
            <a:endParaRPr/>
          </a:p>
          <a:p>
            <a:pPr indent="0" lvl="0" marL="0" rtl="0" algn="l">
              <a:lnSpc>
                <a:spcPct val="90000"/>
              </a:lnSpc>
              <a:spcBef>
                <a:spcPts val="1000"/>
              </a:spcBef>
              <a:spcAft>
                <a:spcPts val="0"/>
              </a:spcAft>
              <a:buClr>
                <a:schemeClr val="dk1"/>
              </a:buClr>
              <a:buSzPts val="2800"/>
              <a:buNone/>
            </a:pPr>
            <a:r>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i="1"/>
          </a:p>
        </p:txBody>
      </p:sp>
      <p:sp>
        <p:nvSpPr>
          <p:cNvPr id="104" name="Google Shape;104;p6"/>
          <p:cNvSpPr txBox="1"/>
          <p:nvPr/>
        </p:nvSpPr>
        <p:spPr>
          <a:xfrm>
            <a:off x="838200" y="1896877"/>
            <a:ext cx="10515600" cy="3706065"/>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2800"/>
              <a:buFont typeface="Arial"/>
              <a:buNone/>
            </a:pPr>
            <a:r>
              <a:rPr b="1" i="0" lang="nl-NL" sz="2800" u="none" cap="none" strike="noStrike">
                <a:solidFill>
                  <a:schemeClr val="dk1"/>
                </a:solidFill>
                <a:latin typeface="Arial"/>
                <a:ea typeface="Arial"/>
                <a:cs typeface="Arial"/>
                <a:sym typeface="Arial"/>
              </a:rPr>
              <a:t>Spelbord klaar?</a:t>
            </a:r>
            <a:endParaRPr/>
          </a:p>
          <a:p>
            <a:pPr indent="0" lvl="1" marL="4572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a:p>
            <a:pPr indent="0" lvl="1" marL="457200" marR="0" rtl="0" algn="l">
              <a:lnSpc>
                <a:spcPct val="90000"/>
              </a:lnSpc>
              <a:spcBef>
                <a:spcPts val="500"/>
              </a:spcBef>
              <a:spcAft>
                <a:spcPts val="0"/>
              </a:spcAft>
              <a:buClr>
                <a:schemeClr val="dk1"/>
              </a:buClr>
              <a:buSzPts val="2400"/>
              <a:buFont typeface="Arial"/>
              <a:buNone/>
            </a:pPr>
            <a:r>
              <a:t/>
            </a:r>
            <a:endParaRPr b="0" i="1" sz="24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2: het spel spelen!</a:t>
            </a:r>
            <a:endParaRPr/>
          </a:p>
        </p:txBody>
      </p:sp>
      <p:sp>
        <p:nvSpPr>
          <p:cNvPr id="110" name="Google Shape;110;p7"/>
          <p:cNvSpPr txBox="1"/>
          <p:nvPr>
            <p:ph idx="1" type="body"/>
          </p:nvPr>
        </p:nvSpPr>
        <p:spPr>
          <a:xfrm>
            <a:off x="685800" y="1290917"/>
            <a:ext cx="10515600" cy="5127811"/>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t/>
            </a:r>
            <a:endParaRPr/>
          </a:p>
          <a:p>
            <a:pPr indent="0" lvl="1" marL="457200" rtl="0" algn="l">
              <a:lnSpc>
                <a:spcPct val="90000"/>
              </a:lnSpc>
              <a:spcBef>
                <a:spcPts val="500"/>
              </a:spcBef>
              <a:spcAft>
                <a:spcPts val="0"/>
              </a:spcAft>
              <a:buClr>
                <a:schemeClr val="dk1"/>
              </a:buClr>
              <a:buSzPts val="2400"/>
              <a:buNone/>
            </a:pPr>
            <a:r>
              <a:rPr lang="nl-NL"/>
              <a:t>Enkel diegenen die </a:t>
            </a:r>
            <a:r>
              <a:rPr b="1" lang="nl-NL"/>
              <a:t>rond het spelbord</a:t>
            </a:r>
            <a:r>
              <a:rPr lang="nl-NL"/>
              <a:t> zitten, </a:t>
            </a:r>
            <a:r>
              <a:rPr b="1" lang="nl-NL"/>
              <a:t>spelen het spel</a:t>
            </a:r>
            <a:r>
              <a:rPr lang="nl-NL"/>
              <a:t>. Enkel zij kunnen met elkaar in discussie gaan en samen oplossingen zoeken.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rPr lang="nl-NL"/>
              <a:t>Er wordt regelmatig </a:t>
            </a:r>
            <a:r>
              <a:rPr b="1" lang="nl-NL"/>
              <a:t>doorgeschoven</a:t>
            </a:r>
            <a:r>
              <a:rPr lang="nl-NL"/>
              <a:t>, dus iedereen komt eens aan de tafel te zitten.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rPr lang="nl-NL"/>
              <a:t>Er staat nog </a:t>
            </a:r>
            <a:r>
              <a:rPr b="1" lang="nl-NL"/>
              <a:t>één vrije stoel</a:t>
            </a:r>
            <a:r>
              <a:rPr lang="nl-NL"/>
              <a:t>. als je niet mee aan tafel zit, maar je wil toch iets toevoegen aan de </a:t>
            </a:r>
            <a:r>
              <a:rPr b="1" lang="nl-NL"/>
              <a:t>discussie</a:t>
            </a:r>
            <a:r>
              <a:rPr lang="nl-NL"/>
              <a:t> dan kan dat als je op deze stoel plaatsneemt.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rPr lang="nl-NL"/>
              <a:t>Iedereen (aan tafel of erachter) krijgt nog een kaart met een </a:t>
            </a:r>
            <a:r>
              <a:rPr b="1" lang="nl-NL"/>
              <a:t>observatie-opdracht</a:t>
            </a:r>
            <a:r>
              <a:rPr lang="nl-NL"/>
              <a:t>.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rPr lang="nl-NL"/>
              <a:t>Eerst leggen we het spel zelf uit.</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i="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8"/>
          <p:cNvSpPr txBox="1"/>
          <p:nvPr>
            <p:ph type="title"/>
          </p:nvPr>
        </p:nvSpPr>
        <p:spPr>
          <a:xfrm>
            <a:off x="479612" y="-3464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2: het spel spelen!</a:t>
            </a:r>
            <a:endParaRPr/>
          </a:p>
        </p:txBody>
      </p:sp>
      <p:sp>
        <p:nvSpPr>
          <p:cNvPr id="116" name="Google Shape;116;p8"/>
          <p:cNvSpPr txBox="1"/>
          <p:nvPr>
            <p:ph idx="1" type="body"/>
          </p:nvPr>
        </p:nvSpPr>
        <p:spPr>
          <a:xfrm>
            <a:off x="685800" y="995082"/>
            <a:ext cx="10515600" cy="5656729"/>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dk1"/>
              </a:buClr>
              <a:buSzPct val="100000"/>
              <a:buNone/>
            </a:pPr>
            <a:r>
              <a:rPr b="1" i="1" lang="nl-NL" u="sng"/>
              <a:t>SPELREGELS:</a:t>
            </a:r>
            <a:endParaRPr/>
          </a:p>
          <a:p>
            <a:pPr indent="0" lvl="0" marL="0" rtl="0" algn="l">
              <a:lnSpc>
                <a:spcPct val="90000"/>
              </a:lnSpc>
              <a:spcBef>
                <a:spcPts val="1000"/>
              </a:spcBef>
              <a:spcAft>
                <a:spcPts val="0"/>
              </a:spcAft>
              <a:buClr>
                <a:schemeClr val="dk1"/>
              </a:buClr>
              <a:buSzPct val="100000"/>
              <a:buNone/>
            </a:pPr>
            <a:r>
              <a:t/>
            </a:r>
            <a:endParaRPr b="1" i="1" u="sng"/>
          </a:p>
          <a:p>
            <a:pPr indent="0" lvl="0" marL="0" rtl="0" algn="l">
              <a:lnSpc>
                <a:spcPct val="90000"/>
              </a:lnSpc>
              <a:spcBef>
                <a:spcPts val="1000"/>
              </a:spcBef>
              <a:spcAft>
                <a:spcPts val="0"/>
              </a:spcAft>
              <a:buClr>
                <a:schemeClr val="dk1"/>
              </a:buClr>
              <a:buSzPct val="100000"/>
              <a:buNone/>
            </a:pPr>
            <a:r>
              <a:rPr b="1" lang="nl-NL"/>
              <a:t>Speldoel</a:t>
            </a:r>
            <a:r>
              <a:rPr lang="nl-NL"/>
              <a:t>: de drie teams spelen samen om </a:t>
            </a:r>
            <a:r>
              <a:rPr b="1" lang="nl-NL"/>
              <a:t>zoveel mogelijk droefkoppen weg </a:t>
            </a:r>
            <a:r>
              <a:rPr lang="nl-NL"/>
              <a:t>te werken. </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lang="nl-NL"/>
              <a:t>Elk team werpt de dobbelsteen om de beurt en verplaatst zich zo op het spelbord.</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i="1" lang="nl-NL"/>
              <a:t>Hoe verdien je kaarten? </a:t>
            </a:r>
            <a:endParaRPr i="1"/>
          </a:p>
          <a:p>
            <a:pPr indent="0" lvl="1" marL="457200" rtl="0" algn="l">
              <a:lnSpc>
                <a:spcPct val="90000"/>
              </a:lnSpc>
              <a:spcBef>
                <a:spcPts val="500"/>
              </a:spcBef>
              <a:spcAft>
                <a:spcPts val="0"/>
              </a:spcAft>
              <a:buClr>
                <a:schemeClr val="dk1"/>
              </a:buClr>
              <a:buSzPct val="100000"/>
              <a:buNone/>
            </a:pPr>
            <a:r>
              <a:rPr lang="nl-NL"/>
              <a:t>Bij de start krijgt elk team al 1 hulpkaart en 1 kanskaart. Extra kaarten verdienen ze door op het juiste vakje terecht te komen. Bij een kanskaart, mag die groep nog eens gooien.</a:t>
            </a:r>
            <a:endParaRPr/>
          </a:p>
          <a:p>
            <a:pPr indent="0" lvl="1" marL="457200" rtl="0" algn="l">
              <a:lnSpc>
                <a:spcPct val="90000"/>
              </a:lnSpc>
              <a:spcBef>
                <a:spcPts val="5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i="1" lang="nl-NL"/>
              <a:t>Hoe werk je een droefkop weg? </a:t>
            </a:r>
            <a:endParaRPr i="1"/>
          </a:p>
          <a:p>
            <a:pPr indent="0" lvl="1" marL="457200" rtl="0" algn="l">
              <a:lnSpc>
                <a:spcPct val="90000"/>
              </a:lnSpc>
              <a:spcBef>
                <a:spcPts val="500"/>
              </a:spcBef>
              <a:spcAft>
                <a:spcPts val="0"/>
              </a:spcAft>
              <a:buClr>
                <a:schemeClr val="dk1"/>
              </a:buClr>
              <a:buSzPct val="100000"/>
              <a:buNone/>
            </a:pPr>
            <a:r>
              <a:rPr lang="nl-NL"/>
              <a:t>Wanneer een team op een droefkop staat, wordt deze voorgelezen. De spelers gaan in gesprek en bepalen samen of de hulp- en kanskaarten die ze hebben een goed antwoord zijn op deze tegenslag. </a:t>
            </a:r>
            <a:endParaRPr/>
          </a:p>
          <a:p>
            <a:pPr indent="-228600" lvl="1" marL="685800" rtl="0" algn="l">
              <a:lnSpc>
                <a:spcPct val="90000"/>
              </a:lnSpc>
              <a:spcBef>
                <a:spcPts val="500"/>
              </a:spcBef>
              <a:spcAft>
                <a:spcPts val="0"/>
              </a:spcAft>
              <a:buClr>
                <a:schemeClr val="dk1"/>
              </a:buClr>
              <a:buSzPct val="100000"/>
              <a:buChar char="•"/>
            </a:pPr>
            <a:r>
              <a:rPr lang="nl-NL"/>
              <a:t>Hebben ze een geschikte kaart? </a:t>
            </a:r>
            <a:endParaRPr/>
          </a:p>
          <a:p>
            <a:pPr indent="0" lvl="2" marL="914400" rtl="0" algn="l">
              <a:lnSpc>
                <a:spcPct val="90000"/>
              </a:lnSpc>
              <a:spcBef>
                <a:spcPts val="500"/>
              </a:spcBef>
              <a:spcAft>
                <a:spcPts val="0"/>
              </a:spcAft>
              <a:buClr>
                <a:schemeClr val="dk1"/>
              </a:buClr>
              <a:buSzPct val="100000"/>
              <a:buNone/>
            </a:pPr>
            <a:r>
              <a:rPr lang="nl-NL"/>
              <a:t>Dan zetten ze deze kaart in en wordt de droefkop van het spelbord gehaald.</a:t>
            </a:r>
            <a:endParaRPr/>
          </a:p>
          <a:p>
            <a:pPr indent="-228600" lvl="1" marL="685800" rtl="0" algn="l">
              <a:lnSpc>
                <a:spcPct val="90000"/>
              </a:lnSpc>
              <a:spcBef>
                <a:spcPts val="500"/>
              </a:spcBef>
              <a:spcAft>
                <a:spcPts val="0"/>
              </a:spcAft>
              <a:buClr>
                <a:schemeClr val="dk1"/>
              </a:buClr>
              <a:buSzPct val="100000"/>
              <a:buChar char="•"/>
            </a:pPr>
            <a:r>
              <a:rPr lang="nl-NL"/>
              <a:t>Hebben ze geen geschikte kaart?</a:t>
            </a:r>
            <a:endParaRPr/>
          </a:p>
          <a:p>
            <a:pPr indent="0" lvl="2" marL="914400" rtl="0" algn="l">
              <a:lnSpc>
                <a:spcPct val="90000"/>
              </a:lnSpc>
              <a:spcBef>
                <a:spcPts val="500"/>
              </a:spcBef>
              <a:spcAft>
                <a:spcPts val="0"/>
              </a:spcAft>
              <a:buClr>
                <a:schemeClr val="dk1"/>
              </a:buClr>
              <a:buSzPct val="100000"/>
              <a:buNone/>
            </a:pPr>
            <a:r>
              <a:rPr lang="nl-NL"/>
              <a:t>Bij een lege kaart kunnen ze zelf een oplossing verzinnen</a:t>
            </a:r>
            <a:endParaRPr/>
          </a:p>
          <a:p>
            <a:pPr indent="0" lvl="2" marL="914400" rtl="0" algn="l">
              <a:lnSpc>
                <a:spcPct val="90000"/>
              </a:lnSpc>
              <a:spcBef>
                <a:spcPts val="500"/>
              </a:spcBef>
              <a:spcAft>
                <a:spcPts val="0"/>
              </a:spcAft>
              <a:buClr>
                <a:schemeClr val="dk1"/>
              </a:buClr>
              <a:buSzPct val="100000"/>
              <a:buNone/>
            </a:pPr>
            <a:r>
              <a:rPr lang="nl-NL"/>
              <a:t>Wanneer er geen lege kaarten zijn en ze geen oplossing kunnen verzinnen, blijft de droefkop liggen en wordt er verder gespeeld. In een volgende ronde kan deze droefkop mogelijk met nieuwe hulp- of kanskaarten aangepakt worden.</a:t>
            </a:r>
            <a:endParaRPr/>
          </a:p>
          <a:p>
            <a:pPr indent="0" lvl="1" marL="457200" rtl="0" algn="l">
              <a:lnSpc>
                <a:spcPct val="90000"/>
              </a:lnSpc>
              <a:spcBef>
                <a:spcPts val="500"/>
              </a:spcBef>
              <a:spcAft>
                <a:spcPts val="0"/>
              </a:spcAft>
              <a:buClr>
                <a:schemeClr val="dk1"/>
              </a:buClr>
              <a:buSzPct val="100000"/>
              <a:buNone/>
            </a:pPr>
            <a:r>
              <a:t/>
            </a:r>
            <a:endParaRPr/>
          </a:p>
          <a:p>
            <a:pPr indent="0" lvl="1" marL="457200" rtl="0" algn="l">
              <a:lnSpc>
                <a:spcPct val="90000"/>
              </a:lnSpc>
              <a:spcBef>
                <a:spcPts val="500"/>
              </a:spcBef>
              <a:spcAft>
                <a:spcPts val="0"/>
              </a:spcAft>
              <a:buClr>
                <a:schemeClr val="dk1"/>
              </a:buClr>
              <a:buSzPct val="100000"/>
              <a:buNone/>
            </a:pPr>
            <a:r>
              <a:t/>
            </a:r>
            <a:endParaRPr i="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EA9DD"/>
              </a:buClr>
              <a:buSzPts val="4400"/>
              <a:buFont typeface="Arial"/>
              <a:buNone/>
            </a:pPr>
            <a:r>
              <a:rPr lang="nl-NL"/>
              <a:t>FASE 2: het spel spelen!</a:t>
            </a:r>
            <a:endParaRPr/>
          </a:p>
        </p:txBody>
      </p:sp>
      <p:sp>
        <p:nvSpPr>
          <p:cNvPr id="122" name="Google Shape;122;p9"/>
          <p:cNvSpPr txBox="1"/>
          <p:nvPr>
            <p:ph idx="1" type="body"/>
          </p:nvPr>
        </p:nvSpPr>
        <p:spPr>
          <a:xfrm>
            <a:off x="838200" y="1577788"/>
            <a:ext cx="10515600" cy="484094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i="1" lang="nl-NL"/>
              <a:t>Observatie-opdracht:</a:t>
            </a:r>
            <a:endParaRPr/>
          </a:p>
          <a:p>
            <a:pPr indent="0" lvl="0" marL="0" rtl="0" algn="l">
              <a:lnSpc>
                <a:spcPct val="90000"/>
              </a:lnSpc>
              <a:spcBef>
                <a:spcPts val="1000"/>
              </a:spcBef>
              <a:spcAft>
                <a:spcPts val="0"/>
              </a:spcAft>
              <a:buClr>
                <a:schemeClr val="dk1"/>
              </a:buClr>
              <a:buSzPts val="1050"/>
              <a:buNone/>
            </a:pPr>
            <a:r>
              <a:t/>
            </a:r>
            <a:endParaRPr b="1" sz="1050"/>
          </a:p>
          <a:p>
            <a:pPr indent="0" lvl="0" marL="0" rtl="0" algn="l">
              <a:lnSpc>
                <a:spcPct val="90000"/>
              </a:lnSpc>
              <a:spcBef>
                <a:spcPts val="1000"/>
              </a:spcBef>
              <a:spcAft>
                <a:spcPts val="0"/>
              </a:spcAft>
              <a:buClr>
                <a:schemeClr val="dk1"/>
              </a:buClr>
              <a:buSzPts val="2800"/>
              <a:buNone/>
            </a:pPr>
            <a:r>
              <a:rPr i="1" lang="nl-NL"/>
              <a:t>Iedereen krijgt een </a:t>
            </a:r>
            <a:r>
              <a:rPr b="1" i="1" lang="nl-NL"/>
              <a:t>notitiekaart </a:t>
            </a:r>
            <a:r>
              <a:rPr i="1" lang="nl-NL"/>
              <a:t>met een persoon die op school meewerkt aan het welbevindenbeleid. </a:t>
            </a:r>
            <a:endParaRPr/>
          </a:p>
          <a:p>
            <a:pPr indent="0" lvl="0" marL="0" rtl="0" algn="l">
              <a:lnSpc>
                <a:spcPct val="90000"/>
              </a:lnSpc>
              <a:spcBef>
                <a:spcPts val="1000"/>
              </a:spcBef>
              <a:spcAft>
                <a:spcPts val="0"/>
              </a:spcAft>
              <a:buClr>
                <a:schemeClr val="dk1"/>
              </a:buClr>
              <a:buSzPts val="2800"/>
              <a:buNone/>
            </a:pPr>
            <a:r>
              <a:rPr i="1" lang="nl-NL"/>
              <a:t>De bedoeling is dat (als je niet mee aan tafel zit), je noteert wat jij in je rol van die persoon toch </a:t>
            </a:r>
            <a:r>
              <a:rPr b="1" i="1" lang="nl-NL"/>
              <a:t>graag mee zou nemen </a:t>
            </a:r>
            <a:r>
              <a:rPr i="1" lang="nl-NL"/>
              <a:t>uit het gesprek: wat al goed loopt, wat nog beter of anders kan, wat niet werkt… </a:t>
            </a:r>
            <a:endParaRPr i="1"/>
          </a:p>
          <a:p>
            <a:pPr indent="0" lvl="0" marL="0" rtl="0" algn="l">
              <a:lnSpc>
                <a:spcPct val="90000"/>
              </a:lnSpc>
              <a:spcBef>
                <a:spcPts val="1000"/>
              </a:spcBef>
              <a:spcAft>
                <a:spcPts val="0"/>
              </a:spcAft>
              <a:buClr>
                <a:schemeClr val="dk1"/>
              </a:buClr>
              <a:buSzPts val="2800"/>
              <a:buNone/>
            </a:pPr>
            <a:r>
              <a:rPr i="1" lang="nl-NL"/>
              <a:t>Er wordt na elke ronde even kort tijd gegeven om even die dingen te noteren.’</a:t>
            </a:r>
            <a:r>
              <a:rPr lang="nl-NL"/>
              <a:t> </a:t>
            </a:r>
            <a:endParaRPr/>
          </a:p>
          <a:p>
            <a:pPr indent="0" lvl="1" marL="457200" rtl="0" algn="l">
              <a:lnSpc>
                <a:spcPct val="90000"/>
              </a:lnSpc>
              <a:spcBef>
                <a:spcPts val="500"/>
              </a:spcBef>
              <a:spcAft>
                <a:spcPts val="0"/>
              </a:spcAft>
              <a:buClr>
                <a:schemeClr val="dk1"/>
              </a:buClr>
              <a:buSzPts val="2400"/>
              <a:buNone/>
            </a:pPr>
            <a:r>
              <a:t/>
            </a:r>
            <a:endParaRPr i="1"/>
          </a:p>
        </p:txBody>
      </p:sp>
    </p:spTree>
  </p:cSld>
  <p:clrMapOvr>
    <a:masterClrMapping/>
  </p:clrMapOvr>
</p:sld>
</file>

<file path=ppt/theme/theme1.xml><?xml version="1.0" encoding="utf-8"?>
<a:theme xmlns:a="http://schemas.openxmlformats.org/drawingml/2006/main" xmlns:r="http://schemas.openxmlformats.org/officeDocument/2006/relationships"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VSK-Powerpoint-2019">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2019-05-22T14:24:34Z</dcterms:created>
  <dc:creator>Microsoft Office-gebruiker</dc:creator>
</cp:coreProperties>
</file>